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61" r:id="rId3"/>
    <p:sldId id="260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 varScale="1">
        <p:scale>
          <a:sx n="90" d="100"/>
          <a:sy n="90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7CF05-9988-774E-BA30-EDFCAF0CF914}" type="datetimeFigureOut">
              <a:rPr lang="en-US" smtClean="0"/>
              <a:t>11/3/17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CA530-C0B7-344A-B7BA-00070F7A2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0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90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9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64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50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64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2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11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91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8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12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BB213-D37A-B84F-A5F7-3D83A84F6138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6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BB213-D37A-B84F-A5F7-3D83A84F6138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EBC29-E203-9A4A-ACEB-C722D20E9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89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01208" y="1083421"/>
            <a:ext cx="8484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Analyzing Network Traffic Across </a:t>
            </a:r>
            <a:r>
              <a:rPr lang="mr-IN" sz="4500" b="1" dirty="0" smtClean="0"/>
              <a:t>…</a:t>
            </a:r>
            <a:endParaRPr lang="en-US" sz="4500" b="1" dirty="0" smtClean="0"/>
          </a:p>
          <a:p>
            <a:endParaRPr lang="en-US" sz="4500" b="1" dirty="0">
              <a:solidFill>
                <a:schemeClr val="accent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0" y="2777753"/>
            <a:ext cx="1565349" cy="15653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949" y="2373125"/>
            <a:ext cx="1969977" cy="19699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413" y="3072476"/>
            <a:ext cx="3397841" cy="181650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13020" y="4888983"/>
            <a:ext cx="24531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/>
              <a:t>Managed Switch</a:t>
            </a:r>
            <a:endParaRPr lang="en-US" sz="4000" dirty="0" smtClean="0"/>
          </a:p>
          <a:p>
            <a:endParaRPr lang="en-US" sz="4000" dirty="0">
              <a:solidFill>
                <a:schemeClr val="accent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46304" y="4894142"/>
            <a:ext cx="1814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Router</a:t>
            </a:r>
          </a:p>
          <a:p>
            <a:endParaRPr lang="en-US" sz="4000" dirty="0">
              <a:solidFill>
                <a:schemeClr val="accent6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25022" y="4919141"/>
            <a:ext cx="1814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Proxy</a:t>
            </a:r>
          </a:p>
          <a:p>
            <a:endParaRPr lang="en-US" sz="4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01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804" y="3846032"/>
            <a:ext cx="2129465" cy="2129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73838" y="2886788"/>
            <a:ext cx="30302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Client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IP -- </a:t>
            </a:r>
            <a:r>
              <a:rPr lang="nb-NO" dirty="0" smtClean="0">
                <a:solidFill>
                  <a:schemeClr val="accent6"/>
                </a:solidFill>
              </a:rPr>
              <a:t>192.168.13.5/24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XX:XX:XX:XX:XX:XX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03731" y="2738282"/>
            <a:ext cx="30302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Server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IP -- </a:t>
            </a:r>
            <a:r>
              <a:rPr lang="nb-NO" dirty="0" smtClean="0">
                <a:solidFill>
                  <a:schemeClr val="accent6"/>
                </a:solidFill>
              </a:rPr>
              <a:t>192.168.13.11/24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YY:YY:YY:YY:YY:YY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98827" y="295394"/>
            <a:ext cx="30302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Managed Switch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IP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N/A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ZZ:ZZ:ZZ:ZZ:ZZ:Z1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ZZ:ZZ:ZZ:ZZ:ZZ:Z2</a:t>
            </a:r>
          </a:p>
          <a:p>
            <a:r>
              <a:rPr lang="nb-NO" b="1" dirty="0" err="1" smtClean="0">
                <a:solidFill>
                  <a:schemeClr val="accent6"/>
                </a:solidFill>
              </a:rPr>
              <a:t>Default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b="1" dirty="0" err="1" smtClean="0">
                <a:solidFill>
                  <a:schemeClr val="accent6"/>
                </a:solidFill>
              </a:rPr>
              <a:t>Route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chemeClr val="accent6"/>
                </a:solidFill>
              </a:rPr>
              <a:t>N/A</a:t>
            </a:r>
          </a:p>
          <a:p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13" name="Elbow Connector 12"/>
          <p:cNvCxnSpPr/>
          <p:nvPr/>
        </p:nvCxnSpPr>
        <p:spPr>
          <a:xfrm flipV="1">
            <a:off x="3241159" y="3087870"/>
            <a:ext cx="2347432" cy="1516323"/>
          </a:xfrm>
          <a:prstGeom prst="bentConnector2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498" y="3723167"/>
            <a:ext cx="2252330" cy="2252330"/>
          </a:xfrm>
          <a:prstGeom prst="rect">
            <a:avLst/>
          </a:prstGeom>
        </p:spPr>
      </p:pic>
      <p:cxnSp>
        <p:nvCxnSpPr>
          <p:cNvPr id="16" name="Elbow Connector 15"/>
          <p:cNvCxnSpPr/>
          <p:nvPr/>
        </p:nvCxnSpPr>
        <p:spPr>
          <a:xfrm rot="10800000">
            <a:off x="6417928" y="3050951"/>
            <a:ext cx="2543544" cy="1577756"/>
          </a:xfrm>
          <a:prstGeom prst="bentConnector2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585" y="1767660"/>
            <a:ext cx="1565349" cy="15653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414875" y="5361428"/>
            <a:ext cx="4229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500" dirty="0">
                <a:latin typeface="Inconsolata Medium" charset="0"/>
                <a:ea typeface="Inconsolata Medium" charset="0"/>
                <a:cs typeface="Inconsolata Medium" charset="0"/>
              </a:rPr>
              <a:t>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ing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traceroute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err="1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route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n </a:t>
            </a:r>
            <a:r>
              <a:rPr lang="en-US" sz="1500" b="1" dirty="0" smtClean="0"/>
              <a:t>or</a:t>
            </a:r>
            <a:r>
              <a:rPr lang="en-US" sz="1500" dirty="0" smtClean="0"/>
              <a:t> 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netstat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rn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tcpdum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-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any -w 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mnt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test.pcap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500" dirty="0"/>
          </a:p>
        </p:txBody>
      </p:sp>
      <p:sp>
        <p:nvSpPr>
          <p:cNvPr id="11" name="TextBox 10"/>
          <p:cNvSpPr txBox="1"/>
          <p:nvPr/>
        </p:nvSpPr>
        <p:spPr>
          <a:xfrm>
            <a:off x="5095948" y="4805275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</a:rPr>
              <a:t>NTW-1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91146" y="4202472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39444" y="4234861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9849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913" y="1203335"/>
            <a:ext cx="1969977" cy="1969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804" y="3846032"/>
            <a:ext cx="2129465" cy="2129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25109" y="2323357"/>
            <a:ext cx="33362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Client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IP -- </a:t>
            </a:r>
            <a:r>
              <a:rPr lang="nb-NO" dirty="0" smtClean="0">
                <a:solidFill>
                  <a:srgbClr val="FF0000"/>
                </a:solidFill>
              </a:rPr>
              <a:t>192.168.13.5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MAC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XX:XX:XX:XX:XX:XX</a:t>
            </a:r>
          </a:p>
          <a:p>
            <a:r>
              <a:rPr lang="nb-NO" b="1" dirty="0" err="1" smtClean="0">
                <a:solidFill>
                  <a:srgbClr val="FF0000"/>
                </a:solidFill>
              </a:rPr>
              <a:t>Default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b="1" dirty="0" err="1" smtClean="0">
                <a:solidFill>
                  <a:srgbClr val="FF0000"/>
                </a:solidFill>
              </a:rPr>
              <a:t>Route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192.168.13.1</a:t>
            </a:r>
          </a:p>
          <a:p>
            <a:r>
              <a:rPr lang="nb-NO" dirty="0" smtClean="0">
                <a:solidFill>
                  <a:srgbClr val="FF0000"/>
                </a:solidFill>
              </a:rPr>
              <a:t>	</a:t>
            </a:r>
            <a:r>
              <a:rPr lang="nb-NO" dirty="0" err="1" smtClean="0">
                <a:solidFill>
                  <a:srgbClr val="FF0000"/>
                </a:solidFill>
              </a:rPr>
              <a:t>Route</a:t>
            </a:r>
            <a:r>
              <a:rPr lang="nb-NO" dirty="0" smtClean="0">
                <a:solidFill>
                  <a:srgbClr val="FF0000"/>
                </a:solidFill>
              </a:rPr>
              <a:t> </a:t>
            </a:r>
            <a:r>
              <a:rPr lang="mr-IN" dirty="0" smtClean="0">
                <a:solidFill>
                  <a:srgbClr val="FF0000"/>
                </a:solidFill>
              </a:rPr>
              <a:t>–</a:t>
            </a:r>
            <a:r>
              <a:rPr lang="nb-NO" dirty="0" smtClean="0">
                <a:solidFill>
                  <a:srgbClr val="FF0000"/>
                </a:solidFill>
              </a:rPr>
              <a:t> 192.168.13.10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96940" y="2550334"/>
            <a:ext cx="342663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Server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IP -- </a:t>
            </a:r>
            <a:r>
              <a:rPr lang="nb-NO" dirty="0" smtClean="0">
                <a:solidFill>
                  <a:schemeClr val="accent6"/>
                </a:solidFill>
              </a:rPr>
              <a:t>192.168.14.11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YY:YY:YY:YY:YY:YY</a:t>
            </a:r>
          </a:p>
          <a:p>
            <a:r>
              <a:rPr lang="nb-NO" b="1" dirty="0" err="1" smtClean="0">
                <a:solidFill>
                  <a:schemeClr val="accent6"/>
                </a:solidFill>
              </a:rPr>
              <a:t>Default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b="1" dirty="0" err="1" smtClean="0">
                <a:solidFill>
                  <a:schemeClr val="accent6"/>
                </a:solidFill>
              </a:rPr>
              <a:t>Route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192.168.14.10</a:t>
            </a:r>
            <a:endParaRPr lang="en-US" dirty="0" smtClean="0">
              <a:solidFill>
                <a:schemeClr val="accent6"/>
              </a:solidFill>
            </a:endParaRPr>
          </a:p>
          <a:p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66661" y="221323"/>
            <a:ext cx="30302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Router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IP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192.168.</a:t>
            </a:r>
            <a:r>
              <a:rPr lang="nb-NO" b="1" dirty="0" smtClean="0">
                <a:solidFill>
                  <a:srgbClr val="FF0000"/>
                </a:solidFill>
              </a:rPr>
              <a:t>13</a:t>
            </a:r>
            <a:r>
              <a:rPr lang="nb-NO" dirty="0" smtClean="0">
                <a:solidFill>
                  <a:srgbClr val="FF0000"/>
                </a:solidFill>
              </a:rPr>
              <a:t>.10</a:t>
            </a:r>
            <a:endParaRPr lang="nb-NO" b="1" dirty="0" smtClean="0">
              <a:solidFill>
                <a:srgbClr val="FF0000"/>
              </a:solidFill>
            </a:endParaRPr>
          </a:p>
          <a:p>
            <a:r>
              <a:rPr lang="nb-NO" b="1" dirty="0" smtClean="0">
                <a:solidFill>
                  <a:srgbClr val="FF0000"/>
                </a:solidFill>
              </a:rPr>
              <a:t>MAC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AA:AA:AA:AA:AA:AA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IP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192.168.</a:t>
            </a:r>
            <a:r>
              <a:rPr lang="nb-NO" b="1" dirty="0" smtClean="0">
                <a:solidFill>
                  <a:schemeClr val="accent6"/>
                </a:solidFill>
              </a:rPr>
              <a:t>14</a:t>
            </a:r>
            <a:r>
              <a:rPr lang="nb-NO" dirty="0" smtClean="0">
                <a:solidFill>
                  <a:schemeClr val="accent6"/>
                </a:solidFill>
              </a:rPr>
              <a:t>.10</a:t>
            </a:r>
            <a:endParaRPr lang="nb-NO" dirty="0" smtClean="0">
              <a:solidFill>
                <a:schemeClr val="accent6"/>
              </a:solidFill>
            </a:endParaRP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BB:BB:BB:BB:BB:BB</a:t>
            </a:r>
          </a:p>
          <a:p>
            <a:r>
              <a:rPr lang="nb-NO" b="1" dirty="0" err="1" smtClean="0"/>
              <a:t>Default</a:t>
            </a:r>
            <a:r>
              <a:rPr lang="nb-NO" b="1" dirty="0" smtClean="0"/>
              <a:t> </a:t>
            </a:r>
            <a:r>
              <a:rPr lang="nb-NO" b="1" dirty="0" err="1" smtClean="0"/>
              <a:t>Route</a:t>
            </a:r>
            <a:r>
              <a:rPr lang="nb-NO" b="1" dirty="0" smtClean="0"/>
              <a:t>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en-US" dirty="0" smtClean="0"/>
              <a:t>192.168.14.1</a:t>
            </a:r>
          </a:p>
          <a:p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13" name="Elbow Connector 12"/>
          <p:cNvCxnSpPr/>
          <p:nvPr/>
        </p:nvCxnSpPr>
        <p:spPr>
          <a:xfrm flipV="1">
            <a:off x="3241159" y="3066604"/>
            <a:ext cx="2347432" cy="1516323"/>
          </a:xfrm>
          <a:prstGeom prst="bentConnector2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498" y="3723167"/>
            <a:ext cx="2252330" cy="2252330"/>
          </a:xfrm>
          <a:prstGeom prst="rect">
            <a:avLst/>
          </a:prstGeom>
        </p:spPr>
      </p:pic>
      <p:cxnSp>
        <p:nvCxnSpPr>
          <p:cNvPr id="16" name="Elbow Connector 15"/>
          <p:cNvCxnSpPr/>
          <p:nvPr/>
        </p:nvCxnSpPr>
        <p:spPr>
          <a:xfrm rot="10800000">
            <a:off x="6417928" y="3050951"/>
            <a:ext cx="2543544" cy="1577756"/>
          </a:xfrm>
          <a:prstGeom prst="bentConnector2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14875" y="5213822"/>
            <a:ext cx="4229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500" dirty="0">
                <a:latin typeface="Inconsolata Medium" charset="0"/>
                <a:ea typeface="Inconsolata Medium" charset="0"/>
                <a:cs typeface="Inconsolata Medium" charset="0"/>
              </a:rPr>
              <a:t>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ing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traceroute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err="1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route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n </a:t>
            </a:r>
            <a:r>
              <a:rPr lang="en-US" sz="1500" b="1" dirty="0" smtClean="0"/>
              <a:t>or</a:t>
            </a:r>
            <a:r>
              <a:rPr lang="en-US" sz="1500" dirty="0" smtClean="0"/>
              <a:t> 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netstat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rn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tcpdum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-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any -w 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mnt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test.pcap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500" dirty="0"/>
          </a:p>
        </p:txBody>
      </p:sp>
      <p:sp>
        <p:nvSpPr>
          <p:cNvPr id="12" name="TextBox 11"/>
          <p:cNvSpPr txBox="1"/>
          <p:nvPr/>
        </p:nvSpPr>
        <p:spPr>
          <a:xfrm>
            <a:off x="6222110" y="4141228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</a:rPr>
              <a:t>NTW-2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95820" y="4123562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NTW-1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91146" y="4202472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303234" y="4259375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973871" y="3079788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eth1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445886" y="3032331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1635702" y="107023"/>
            <a:ext cx="1257536" cy="1402129"/>
            <a:chOff x="1043800" y="221323"/>
            <a:chExt cx="1257536" cy="140212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3800" y="365916"/>
              <a:ext cx="1257536" cy="125753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4898" y="221323"/>
              <a:ext cx="795341" cy="795341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10041595" y="329076"/>
            <a:ext cx="1257536" cy="1402129"/>
            <a:chOff x="1043800" y="221323"/>
            <a:chExt cx="1257536" cy="140212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3800" y="365916"/>
              <a:ext cx="1257536" cy="125753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4898" y="221323"/>
              <a:ext cx="795341" cy="795341"/>
            </a:xfrm>
            <a:prstGeom prst="rect">
              <a:avLst/>
            </a:prstGeom>
          </p:spPr>
        </p:pic>
      </p:grpSp>
      <p:cxnSp>
        <p:nvCxnSpPr>
          <p:cNvPr id="26" name="Straight Connector 25"/>
          <p:cNvCxnSpPr/>
          <p:nvPr/>
        </p:nvCxnSpPr>
        <p:spPr>
          <a:xfrm>
            <a:off x="2999372" y="1509152"/>
            <a:ext cx="1685351" cy="1939968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7689700" y="1674034"/>
            <a:ext cx="2320557" cy="1622182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10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620" y="3846032"/>
            <a:ext cx="2129465" cy="21294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151" y="1785937"/>
            <a:ext cx="3397841" cy="1816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9473" r="19029"/>
          <a:stretch/>
        </p:blipFill>
        <p:spPr>
          <a:xfrm>
            <a:off x="7940746" y="3846032"/>
            <a:ext cx="1309579" cy="2129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5814" y="2594345"/>
            <a:ext cx="303027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Client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IP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192.168.13.5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MAC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XX:XX:XX:XX:XX:XX</a:t>
            </a:r>
          </a:p>
          <a:p>
            <a:r>
              <a:rPr lang="nb-NO" b="1" dirty="0" err="1" smtClean="0">
                <a:solidFill>
                  <a:srgbClr val="FF0000"/>
                </a:solidFill>
              </a:rPr>
              <a:t>Default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b="1" dirty="0" err="1" smtClean="0">
                <a:solidFill>
                  <a:srgbClr val="FF0000"/>
                </a:solidFill>
              </a:rPr>
              <a:t>Route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192.168.13.1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12385" y="2594345"/>
            <a:ext cx="4725435" cy="209288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nb-NO" b="1" dirty="0" smtClean="0">
                <a:solidFill>
                  <a:schemeClr val="accent6"/>
                </a:solidFill>
              </a:rPr>
              <a:t>IP</a:t>
            </a:r>
            <a:r>
              <a:rPr lang="mr-IN" b="1" dirty="0" smtClean="0">
                <a:solidFill>
                  <a:schemeClr val="accent6"/>
                </a:solidFill>
              </a:rPr>
              <a:t> – </a:t>
            </a:r>
            <a:r>
              <a:rPr lang="nb-NO" dirty="0" smtClean="0">
                <a:solidFill>
                  <a:schemeClr val="accent6"/>
                </a:solidFill>
              </a:rPr>
              <a:t>192.168.14.11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YY:YY:YY:YY:YY:Y1</a:t>
            </a:r>
          </a:p>
          <a:p>
            <a:r>
              <a:rPr lang="nb-NO" b="1" dirty="0" err="1" smtClean="0">
                <a:solidFill>
                  <a:schemeClr val="accent6"/>
                </a:solidFill>
              </a:rPr>
              <a:t>Default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b="1" dirty="0" err="1" smtClean="0">
                <a:solidFill>
                  <a:schemeClr val="accent6"/>
                </a:solidFill>
              </a:rPr>
              <a:t>Route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192.168.14.1</a:t>
            </a:r>
          </a:p>
          <a:p>
            <a:endParaRPr lang="nb-NO" b="1" dirty="0" smtClean="0">
              <a:solidFill>
                <a:schemeClr val="accent6"/>
              </a:solidFill>
            </a:endParaRPr>
          </a:p>
          <a:p>
            <a:endParaRPr lang="nb-NO" b="1" dirty="0">
              <a:solidFill>
                <a:schemeClr val="accent6"/>
              </a:solidFill>
            </a:endParaRPr>
          </a:p>
          <a:p>
            <a:endParaRPr lang="nb-NO" b="1" dirty="0" smtClean="0">
              <a:solidFill>
                <a:schemeClr val="accent6"/>
              </a:solidFill>
            </a:endParaRPr>
          </a:p>
          <a:p>
            <a:r>
              <a:rPr lang="nb-NO" b="1" dirty="0" smtClean="0">
                <a:solidFill>
                  <a:schemeClr val="accent6"/>
                </a:solidFill>
              </a:rPr>
              <a:t>IP </a:t>
            </a:r>
            <a:r>
              <a:rPr lang="mr-IN" dirty="0" smtClean="0">
                <a:solidFill>
                  <a:schemeClr val="accent6"/>
                </a:solidFill>
              </a:rPr>
              <a:t>–</a:t>
            </a:r>
            <a:r>
              <a:rPr lang="nb-NO" dirty="0" smtClean="0">
                <a:solidFill>
                  <a:schemeClr val="accent6"/>
                </a:solidFill>
              </a:rPr>
              <a:t> 192.168.14.12</a:t>
            </a:r>
            <a:endParaRPr lang="nb-NO" b="1" dirty="0" smtClean="0">
              <a:solidFill>
                <a:schemeClr val="accent6"/>
              </a:solidFill>
            </a:endParaRP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YY:YY:YY:YY:YY:Y2</a:t>
            </a:r>
            <a:endParaRPr lang="nb-NO" b="1" dirty="0" smtClean="0">
              <a:solidFill>
                <a:schemeClr val="accent6"/>
              </a:solidFill>
            </a:endParaRPr>
          </a:p>
          <a:p>
            <a:r>
              <a:rPr lang="nb-NO" b="1" dirty="0" err="1" smtClean="0">
                <a:solidFill>
                  <a:schemeClr val="accent6"/>
                </a:solidFill>
              </a:rPr>
              <a:t>Default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b="1" dirty="0" err="1" smtClean="0">
                <a:solidFill>
                  <a:schemeClr val="accent6"/>
                </a:solidFill>
              </a:rPr>
              <a:t>Route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192.168.14.1</a:t>
            </a:r>
            <a:endParaRPr lang="en-US" dirty="0" smtClean="0">
              <a:solidFill>
                <a:schemeClr val="accent6"/>
              </a:solidFill>
            </a:endParaRPr>
          </a:p>
          <a:p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8695" y="10633"/>
            <a:ext cx="30302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u="sng" dirty="0" smtClean="0"/>
              <a:t>Proxy</a:t>
            </a:r>
          </a:p>
          <a:p>
            <a:r>
              <a:rPr lang="nb-NO" b="1" dirty="0" smtClean="0">
                <a:solidFill>
                  <a:srgbClr val="FF0000"/>
                </a:solidFill>
              </a:rPr>
              <a:t>VIP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192.168.</a:t>
            </a:r>
            <a:r>
              <a:rPr lang="nb-NO" b="1" dirty="0" smtClean="0">
                <a:solidFill>
                  <a:srgbClr val="FF0000"/>
                </a:solidFill>
              </a:rPr>
              <a:t>13</a:t>
            </a:r>
            <a:r>
              <a:rPr lang="nb-NO" dirty="0" smtClean="0">
                <a:solidFill>
                  <a:srgbClr val="FF0000"/>
                </a:solidFill>
              </a:rPr>
              <a:t>.10</a:t>
            </a:r>
            <a:endParaRPr lang="nb-NO" b="1" dirty="0" smtClean="0">
              <a:solidFill>
                <a:srgbClr val="FF0000"/>
              </a:solidFill>
            </a:endParaRPr>
          </a:p>
          <a:p>
            <a:r>
              <a:rPr lang="nb-NO" b="1" dirty="0" smtClean="0">
                <a:solidFill>
                  <a:srgbClr val="FF0000"/>
                </a:solidFill>
              </a:rPr>
              <a:t>MAC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nb-NO" b="1" dirty="0" smtClean="0">
                <a:solidFill>
                  <a:srgbClr val="FF0000"/>
                </a:solidFill>
              </a:rPr>
              <a:t> </a:t>
            </a:r>
            <a:r>
              <a:rPr lang="nb-NO" dirty="0" smtClean="0">
                <a:solidFill>
                  <a:srgbClr val="FF0000"/>
                </a:solidFill>
              </a:rPr>
              <a:t>AA:AA:AA:AA:AA:AA</a:t>
            </a:r>
          </a:p>
          <a:p>
            <a:r>
              <a:rPr lang="nb-NO" b="1" dirty="0" smtClean="0">
                <a:solidFill>
                  <a:schemeClr val="accent6"/>
                </a:solidFill>
              </a:rPr>
              <a:t>SNIP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192.168.</a:t>
            </a:r>
            <a:r>
              <a:rPr lang="nb-NO" b="1" dirty="0" smtClean="0">
                <a:solidFill>
                  <a:schemeClr val="accent6"/>
                </a:solidFill>
              </a:rPr>
              <a:t>14</a:t>
            </a:r>
            <a:r>
              <a:rPr lang="nb-NO" dirty="0" smtClean="0">
                <a:solidFill>
                  <a:schemeClr val="accent6"/>
                </a:solidFill>
              </a:rPr>
              <a:t>.10</a:t>
            </a:r>
            <a:endParaRPr lang="nb-NO" dirty="0" smtClean="0">
              <a:solidFill>
                <a:schemeClr val="accent6"/>
              </a:solidFill>
            </a:endParaRPr>
          </a:p>
          <a:p>
            <a:r>
              <a:rPr lang="nb-NO" b="1" dirty="0" smtClean="0">
                <a:solidFill>
                  <a:schemeClr val="accent6"/>
                </a:solidFill>
              </a:rPr>
              <a:t>MAC </a:t>
            </a:r>
            <a:r>
              <a:rPr lang="mr-IN" b="1" dirty="0" smtClean="0">
                <a:solidFill>
                  <a:schemeClr val="accent6"/>
                </a:solidFill>
              </a:rPr>
              <a:t>–</a:t>
            </a:r>
            <a:r>
              <a:rPr lang="nb-NO" b="1" dirty="0" smtClean="0">
                <a:solidFill>
                  <a:schemeClr val="accent6"/>
                </a:solidFill>
              </a:rPr>
              <a:t> </a:t>
            </a:r>
            <a:r>
              <a:rPr lang="nb-NO" dirty="0" smtClean="0">
                <a:solidFill>
                  <a:schemeClr val="accent6"/>
                </a:solidFill>
              </a:rPr>
              <a:t>BB:BB:BB:BB:BB:BB</a:t>
            </a:r>
          </a:p>
          <a:p>
            <a:r>
              <a:rPr lang="nb-NO" b="1" dirty="0" err="1" smtClean="0"/>
              <a:t>Default</a:t>
            </a:r>
            <a:r>
              <a:rPr lang="nb-NO" b="1" dirty="0" smtClean="0"/>
              <a:t> </a:t>
            </a:r>
            <a:r>
              <a:rPr lang="nb-NO" b="1" dirty="0" err="1" smtClean="0"/>
              <a:t>Route</a:t>
            </a:r>
            <a:r>
              <a:rPr lang="nb-NO" b="1" dirty="0" smtClean="0"/>
              <a:t> </a:t>
            </a:r>
            <a:r>
              <a:rPr lang="mr-IN" b="1" dirty="0" smtClean="0"/>
              <a:t>–</a:t>
            </a:r>
            <a:r>
              <a:rPr lang="nb-NO" b="1" dirty="0" smtClean="0"/>
              <a:t> </a:t>
            </a:r>
            <a:r>
              <a:rPr lang="en-US" dirty="0" smtClean="0"/>
              <a:t>192.168.13.1</a:t>
            </a:r>
          </a:p>
          <a:p>
            <a:endParaRPr lang="en-US" b="1" dirty="0">
              <a:solidFill>
                <a:schemeClr val="accent6"/>
              </a:solidFill>
            </a:endParaRPr>
          </a:p>
        </p:txBody>
      </p:sp>
      <p:cxnSp>
        <p:nvCxnSpPr>
          <p:cNvPr id="13" name="Elbow Connector 12"/>
          <p:cNvCxnSpPr/>
          <p:nvPr/>
        </p:nvCxnSpPr>
        <p:spPr>
          <a:xfrm flipV="1">
            <a:off x="2220433" y="3470646"/>
            <a:ext cx="2347432" cy="1516323"/>
          </a:xfrm>
          <a:prstGeom prst="bentConnector2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72" y="3723167"/>
            <a:ext cx="2252330" cy="2252330"/>
          </a:xfrm>
          <a:prstGeom prst="rect">
            <a:avLst/>
          </a:prstGeom>
        </p:spPr>
      </p:pic>
      <p:cxnSp>
        <p:nvCxnSpPr>
          <p:cNvPr id="16" name="Elbow Connector 15"/>
          <p:cNvCxnSpPr/>
          <p:nvPr/>
        </p:nvCxnSpPr>
        <p:spPr>
          <a:xfrm rot="10800000">
            <a:off x="5397202" y="3454993"/>
            <a:ext cx="2543544" cy="1577756"/>
          </a:xfrm>
          <a:prstGeom prst="bentConnector2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856921" y="2163458"/>
            <a:ext cx="9462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/>
              <a:t>Server</a:t>
            </a:r>
            <a:endParaRPr lang="en-US" sz="2200" b="1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3836728" y="5377748"/>
            <a:ext cx="4229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500" dirty="0">
                <a:latin typeface="Inconsolata Medium" charset="0"/>
                <a:ea typeface="Inconsolata Medium" charset="0"/>
                <a:cs typeface="Inconsolata Medium" charset="0"/>
              </a:rPr>
              <a:t>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ing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traceroute &lt;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err="1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rp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route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n </a:t>
            </a:r>
            <a:r>
              <a:rPr lang="en-US" sz="1500" b="1" dirty="0" smtClean="0"/>
              <a:t>or</a:t>
            </a:r>
            <a:r>
              <a:rPr lang="en-US" sz="1500" dirty="0" smtClean="0"/>
              <a:t> 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netstat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mr-IN" sz="1500" dirty="0" smtClean="0">
                <a:latin typeface="Inconsolata Medium" charset="0"/>
                <a:ea typeface="Inconsolata Medium" charset="0"/>
                <a:cs typeface="Inconsolata Medium" charset="0"/>
              </a:rPr>
              <a:t>–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rn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tcpdum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-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i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 any -w 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mnt</a:t>
            </a:r>
            <a:r>
              <a:rPr lang="en-US" sz="1500" dirty="0" smtClean="0">
                <a:latin typeface="Inconsolata Medium" charset="0"/>
                <a:ea typeface="Inconsolata Medium" charset="0"/>
                <a:cs typeface="Inconsolata Medium" charset="0"/>
              </a:rPr>
              <a:t>/</a:t>
            </a:r>
            <a:r>
              <a:rPr lang="en-US" sz="1500" dirty="0" err="1" smtClean="0">
                <a:latin typeface="Inconsolata Medium" charset="0"/>
                <a:ea typeface="Inconsolata Medium" charset="0"/>
                <a:cs typeface="Inconsolata Medium" charset="0"/>
              </a:rPr>
              <a:t>test.pcap</a:t>
            </a:r>
            <a:endParaRPr lang="en-US" sz="1500" dirty="0" smtClean="0">
              <a:latin typeface="Inconsolata Medium" charset="0"/>
              <a:ea typeface="Inconsolata Medium" charset="0"/>
              <a:cs typeface="Inconsolata Medium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500" dirty="0"/>
          </a:p>
        </p:txBody>
      </p:sp>
      <p:sp>
        <p:nvSpPr>
          <p:cNvPr id="18" name="TextBox 17"/>
          <p:cNvSpPr txBox="1"/>
          <p:nvPr/>
        </p:nvSpPr>
        <p:spPr>
          <a:xfrm>
            <a:off x="5201389" y="4429462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</a:rPr>
              <a:t>NTW-2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75099" y="4411796"/>
            <a:ext cx="181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NTW-1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04454" y="4572660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905654" y="3453122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eth1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432677" y="3442870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eth0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12385" y="4638349"/>
            <a:ext cx="61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eth0</a:t>
            </a:r>
            <a:endParaRPr lang="en-US" b="1" dirty="0"/>
          </a:p>
        </p:txBody>
      </p:sp>
      <p:grpSp>
        <p:nvGrpSpPr>
          <p:cNvPr id="24" name="Group 23"/>
          <p:cNvGrpSpPr/>
          <p:nvPr/>
        </p:nvGrpSpPr>
        <p:grpSpPr>
          <a:xfrm>
            <a:off x="750079" y="605009"/>
            <a:ext cx="1257536" cy="1402129"/>
            <a:chOff x="1043800" y="221323"/>
            <a:chExt cx="1257536" cy="140212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3800" y="365916"/>
              <a:ext cx="1257536" cy="1257536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4898" y="221323"/>
              <a:ext cx="795341" cy="795341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7637407" y="485090"/>
            <a:ext cx="1257536" cy="1402129"/>
            <a:chOff x="1043800" y="221323"/>
            <a:chExt cx="1257536" cy="140212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3800" y="365916"/>
              <a:ext cx="1257536" cy="1257536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4898" y="221323"/>
              <a:ext cx="795341" cy="795341"/>
            </a:xfrm>
            <a:prstGeom prst="rect">
              <a:avLst/>
            </a:prstGeom>
          </p:spPr>
        </p:pic>
      </p:grpSp>
      <p:cxnSp>
        <p:nvCxnSpPr>
          <p:cNvPr id="30" name="Straight Connector 29"/>
          <p:cNvCxnSpPr/>
          <p:nvPr/>
        </p:nvCxnSpPr>
        <p:spPr>
          <a:xfrm>
            <a:off x="2113749" y="2007138"/>
            <a:ext cx="1685351" cy="1939968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6657678" y="1785937"/>
            <a:ext cx="928203" cy="2161169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6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219</Words>
  <Application>Microsoft Macintosh PowerPoint</Application>
  <PresentationFormat>Widescreen</PresentationFormat>
  <Paragraphs>80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Calibri</vt:lpstr>
      <vt:lpstr>Calibri Light</vt:lpstr>
      <vt:lpstr>Inconsolata Medium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Mayank Tahilramani</dc:creator>
  <cp:lastModifiedBy>Mayank Tahilramani</cp:lastModifiedBy>
  <cp:revision>28</cp:revision>
  <dcterms:created xsi:type="dcterms:W3CDTF">2017-11-04T04:59:59Z</dcterms:created>
  <dcterms:modified xsi:type="dcterms:W3CDTF">2017-11-04T08:36:06Z</dcterms:modified>
</cp:coreProperties>
</file>